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7" r:id="rId3"/>
    <p:sldId id="275" r:id="rId4"/>
    <p:sldId id="270" r:id="rId5"/>
    <p:sldId id="268" r:id="rId6"/>
    <p:sldId id="276" r:id="rId7"/>
    <p:sldId id="277" r:id="rId8"/>
    <p:sldId id="278" r:id="rId9"/>
    <p:sldId id="267" r:id="rId10"/>
    <p:sldId id="279" r:id="rId11"/>
    <p:sldId id="266" r:id="rId12"/>
    <p:sldId id="288" r:id="rId13"/>
    <p:sldId id="271" r:id="rId14"/>
    <p:sldId id="298" r:id="rId15"/>
    <p:sldId id="299" r:id="rId16"/>
    <p:sldId id="300" r:id="rId17"/>
    <p:sldId id="272" r:id="rId18"/>
    <p:sldId id="274" r:id="rId19"/>
    <p:sldId id="273" r:id="rId20"/>
    <p:sldId id="296" r:id="rId21"/>
    <p:sldId id="265" r:id="rId22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0F2"/>
    <a:srgbClr val="F15A22"/>
    <a:srgbClr val="FF8B02"/>
    <a:srgbClr val="FF9002"/>
    <a:srgbClr val="FF950E"/>
    <a:srgbClr val="EC1CB1"/>
    <a:srgbClr val="FFD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7986" autoAdjust="0"/>
  </p:normalViewPr>
  <p:slideViewPr>
    <p:cSldViewPr snapToGrid="0" snapToObjects="1">
      <p:cViewPr varScale="1">
        <p:scale>
          <a:sx n="106" d="100"/>
          <a:sy n="106" d="100"/>
        </p:scale>
        <p:origin x="195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88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560" y="1005840"/>
            <a:ext cx="7513320" cy="5059680"/>
          </a:xfrm>
        </p:spPr>
        <p:txBody>
          <a:bodyPr/>
          <a:lstStyle/>
          <a:p>
            <a:pPr eaLnBrk="0" hangingPunct="0">
              <a:buClr>
                <a:srgbClr val="000000"/>
              </a:buClr>
              <a:buSzPct val="45000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 Formal Access Control Model for SE-Floodlight Controller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en-US" sz="1600" dirty="0"/>
            </a:br>
            <a:r>
              <a:rPr lang="en-US" sz="1800" kern="0" dirty="0">
                <a:solidFill>
                  <a:srgbClr val="1F497D"/>
                </a:solidFill>
                <a:latin typeface="Calibri" panose="020F0502020204030204" pitchFamily="34" charset="0"/>
              </a:rPr>
              <a:t>Abdullah Al-Alaj</a:t>
            </a:r>
            <a:r>
              <a:rPr lang="en-US" sz="18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1800" kern="0" dirty="0">
                <a:solidFill>
                  <a:srgbClr val="1F497D"/>
                </a:solidFill>
                <a:latin typeface="Calibri" panose="020F0502020204030204" pitchFamily="34" charset="0"/>
              </a:rPr>
              <a:t>, Ravi Sandhu</a:t>
            </a:r>
            <a:r>
              <a:rPr lang="en-US" sz="18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1800" kern="0" dirty="0">
                <a:solidFill>
                  <a:srgbClr val="1F497D"/>
                </a:solidFill>
                <a:latin typeface="Calibri" panose="020F0502020204030204" pitchFamily="34" charset="0"/>
              </a:rPr>
              <a:t> and Ram Krishnan</a:t>
            </a:r>
            <a:r>
              <a:rPr lang="en-US" sz="18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Computer Science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Electrical and Computer Engineering 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1,2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Institute for Cyber Security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1,2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Center for Security and Privacy Enhanced Cloud Computing (C-SPECC)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University of Texas at San Antonio, TX 78249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16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b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200" kern="0" dirty="0">
                <a:solidFill>
                  <a:srgbClr val="CC3300"/>
                </a:solidFill>
                <a:latin typeface="Calibri" panose="020F0502020204030204" pitchFamily="34" charset="0"/>
              </a:rPr>
              <a:t>SDN-NFV Security 2019</a:t>
            </a:r>
            <a:br>
              <a:rPr lang="en-US" sz="1200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200" kern="0" dirty="0">
                <a:solidFill>
                  <a:srgbClr val="CC3300"/>
                </a:solidFill>
                <a:latin typeface="Calibri" panose="020F0502020204030204" pitchFamily="34" charset="0"/>
              </a:rPr>
              <a:t>Dallas, Texas, USA, March 27, 2019</a:t>
            </a:r>
            <a:br>
              <a:rPr lang="en-US" sz="1200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endParaRPr lang="en-US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6284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705CB9-6BA7-455A-B747-8E80437C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Authentication &amp; Authorization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5420B7-3DF8-409C-ACBE-0E1D9425D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Credentials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8CD15-EC9A-4829-9596-B13FAE65C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C4301-D03B-44E2-A670-1BE0A1232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BE4AB6-9B40-45E3-9E82-55972EBAA4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0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C0E24-151D-4C4B-A5D3-31954F5A1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Conceptual Authorization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40FE5-EED3-4FEA-B8B6-687475C9F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9851-75F6-4453-9F0E-AADA8E5EE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C7545-2C48-4B44-8438-3C588A8549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76E918-17BB-44C2-BBA9-24BE4AE1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47762"/>
            <a:ext cx="7248525" cy="4562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B454F9-7F48-4385-B831-B5F3FAD9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66" y="5145788"/>
            <a:ext cx="1809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4A68C-0009-4500-9C13-826907DA5C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LinLibertineTB"/>
              </a:rPr>
              <a:t>Formal Model Definitions</a:t>
            </a:r>
            <a:br>
              <a:rPr lang="en-US" sz="2400" dirty="0">
                <a:latin typeface="LinLibertineTB"/>
              </a:rPr>
            </a:br>
            <a:r>
              <a:rPr lang="en-US" sz="2400" b="1" dirty="0">
                <a:latin typeface="LinLibertineTB"/>
              </a:rPr>
              <a:t>w/o </a:t>
            </a:r>
            <a:r>
              <a:rPr lang="en-US" sz="2400" dirty="0">
                <a:latin typeface="LinLibertineTB"/>
              </a:rPr>
              <a:t>Flow Rule Conflict Resolution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A8464-D13F-45F7-9B1C-5066E54E4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0CAAE-33C0-4D09-BC56-316AFD87B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6EE22B-37EA-4129-8749-B464BF3143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A14E1-1A23-4169-BAAC-7DE4C16B7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8"/>
          <a:stretch/>
        </p:blipFill>
        <p:spPr>
          <a:xfrm>
            <a:off x="504825" y="1609725"/>
            <a:ext cx="8110538" cy="22666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FCCD0C-7B85-49DF-9398-E91A6EC528B2}"/>
              </a:ext>
            </a:extLst>
          </p:cNvPr>
          <p:cNvSpPr/>
          <p:nvPr/>
        </p:nvSpPr>
        <p:spPr>
          <a:xfrm>
            <a:off x="847725" y="4069130"/>
            <a:ext cx="7486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LibertineTB"/>
              </a:rPr>
              <a:t>Formal Authorization Model Definitions </a:t>
            </a:r>
            <a:r>
              <a:rPr lang="en-US" b="1" dirty="0">
                <a:latin typeface="LinLibertineTB"/>
              </a:rPr>
              <a:t>without</a:t>
            </a:r>
            <a:r>
              <a:rPr lang="en-US" dirty="0">
                <a:latin typeface="LinLibertineTB"/>
              </a:rPr>
              <a:t> Flow Rule Conflict Resolution.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3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FAFA7C-FE6D-4258-A634-82F7F6748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LinLibertineTB"/>
              </a:rPr>
              <a:t>Formal Model Definitions</a:t>
            </a:r>
            <a:br>
              <a:rPr lang="en-US" sz="2400" dirty="0">
                <a:latin typeface="LinLibertineTB"/>
              </a:rPr>
            </a:br>
            <a:r>
              <a:rPr lang="en-US" sz="2400" b="1" dirty="0">
                <a:latin typeface="LinLibertineTB"/>
              </a:rPr>
              <a:t>with </a:t>
            </a:r>
            <a:r>
              <a:rPr lang="en-US" sz="2400" dirty="0">
                <a:latin typeface="LinLibertineTB"/>
              </a:rPr>
              <a:t>Flow Rule Conflict Resolution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0052A-F15C-46EE-9A27-39083767A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1041B-D0D7-4893-9133-7ABB01547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A78FFC-8F94-469B-B6A8-FECC802048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580A3-CB8B-4617-B883-614AA3AB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406"/>
            <a:ext cx="9144000" cy="38271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EE9FA4-6517-4A08-87C1-60D2D636DE8C}"/>
              </a:ext>
            </a:extLst>
          </p:cNvPr>
          <p:cNvSpPr/>
          <p:nvPr/>
        </p:nvSpPr>
        <p:spPr>
          <a:xfrm>
            <a:off x="1209421" y="5448933"/>
            <a:ext cx="8253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LibertineTB"/>
              </a:rPr>
              <a:t>Formal Model Definitions </a:t>
            </a:r>
            <a:r>
              <a:rPr lang="en-US" b="1" dirty="0">
                <a:latin typeface="LinLibertineTB"/>
              </a:rPr>
              <a:t>with</a:t>
            </a:r>
            <a:r>
              <a:rPr lang="en-US" dirty="0">
                <a:latin typeface="LinLibertineTB"/>
              </a:rPr>
              <a:t> Flow Rule Conflict Resolution.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0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91B1DCBD-5301-4088-B426-FBB9620C05C1}"/>
              </a:ext>
            </a:extLst>
          </p:cNvPr>
          <p:cNvSpPr/>
          <p:nvPr/>
        </p:nvSpPr>
        <p:spPr>
          <a:xfrm>
            <a:off x="3175478" y="1483567"/>
            <a:ext cx="2425962" cy="34429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72973-26F0-415F-9DB5-F8277A915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RCA : Add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E17E8-25A3-45AB-805B-AD2C01232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6653-9773-4FD3-ACED-3AD0A3457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955A9E-F4B0-41AB-84FB-605BED4918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93521-E07C-427F-B56F-A3C5BD2F4226}"/>
              </a:ext>
            </a:extLst>
          </p:cNvPr>
          <p:cNvSpPr txBox="1"/>
          <p:nvPr/>
        </p:nvSpPr>
        <p:spPr>
          <a:xfrm>
            <a:off x="3469626" y="1849130"/>
            <a:ext cx="1658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e.g., Priority =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4B5E7-E699-4696-88E7-A6D3C5D9A0D4}"/>
              </a:ext>
            </a:extLst>
          </p:cNvPr>
          <p:cNvSpPr txBox="1"/>
          <p:nvPr/>
        </p:nvSpPr>
        <p:spPr>
          <a:xfrm>
            <a:off x="3312205" y="4053840"/>
            <a:ext cx="2012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e.g., Priority = ?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281B625-F3E7-44D9-87F3-3695115D0CEB}"/>
              </a:ext>
            </a:extLst>
          </p:cNvPr>
          <p:cNvSpPr/>
          <p:nvPr/>
        </p:nvSpPr>
        <p:spPr>
          <a:xfrm>
            <a:off x="3771860" y="2156907"/>
            <a:ext cx="358139" cy="685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B65C39CA-226C-469C-BADD-100268EE9156}"/>
              </a:ext>
            </a:extLst>
          </p:cNvPr>
          <p:cNvSpPr/>
          <p:nvPr/>
        </p:nvSpPr>
        <p:spPr>
          <a:xfrm>
            <a:off x="4129999" y="2514600"/>
            <a:ext cx="1821180" cy="86868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2ADA03-AA39-412C-A297-C4E20FD298B5}"/>
              </a:ext>
            </a:extLst>
          </p:cNvPr>
          <p:cNvSpPr/>
          <p:nvPr/>
        </p:nvSpPr>
        <p:spPr>
          <a:xfrm>
            <a:off x="3275464" y="2918460"/>
            <a:ext cx="1286422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 Conflict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95DE83-C227-4478-AF47-7E70A402AAFF}"/>
              </a:ext>
            </a:extLst>
          </p:cNvPr>
          <p:cNvSpPr txBox="1"/>
          <p:nvPr/>
        </p:nvSpPr>
        <p:spPr>
          <a:xfrm>
            <a:off x="3431126" y="1621795"/>
            <a:ext cx="1267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New flow rule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6B7FCE-5EA1-42CD-9783-109FC3B05EDC}"/>
              </a:ext>
            </a:extLst>
          </p:cNvPr>
          <p:cNvSpPr txBox="1"/>
          <p:nvPr/>
        </p:nvSpPr>
        <p:spPr>
          <a:xfrm>
            <a:off x="3273706" y="3876050"/>
            <a:ext cx="1267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Existing flow rule</a:t>
            </a:r>
          </a:p>
        </p:txBody>
      </p:sp>
    </p:spTree>
    <p:extLst>
      <p:ext uri="{BB962C8B-B14F-4D97-AF65-F5344CB8AC3E}">
        <p14:creationId xmlns:p14="http://schemas.microsoft.com/office/powerpoint/2010/main" val="316960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3D295FD-A4FF-4208-9E15-43DAA80BE72E}"/>
              </a:ext>
            </a:extLst>
          </p:cNvPr>
          <p:cNvSpPr/>
          <p:nvPr/>
        </p:nvSpPr>
        <p:spPr>
          <a:xfrm>
            <a:off x="2948471" y="1483567"/>
            <a:ext cx="2323325" cy="34429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72973-26F0-415F-9DB5-F8277A915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RCA : Reject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E17E8-25A3-45AB-805B-AD2C01232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6653-9773-4FD3-ACED-3AD0A3457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955A9E-F4B0-41AB-84FB-605BED4918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7341FA-077B-4685-87DF-4368A6C7F863}"/>
              </a:ext>
            </a:extLst>
          </p:cNvPr>
          <p:cNvSpPr txBox="1"/>
          <p:nvPr/>
        </p:nvSpPr>
        <p:spPr>
          <a:xfrm>
            <a:off x="3075242" y="4053840"/>
            <a:ext cx="174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e.g., Priority = 100</a:t>
            </a:r>
          </a:p>
        </p:txBody>
      </p:sp>
      <p:sp>
        <p:nvSpPr>
          <p:cNvPr id="50" name="Explosion: 14 Points 49">
            <a:extLst>
              <a:ext uri="{FF2B5EF4-FFF2-40B4-BE49-F238E27FC236}">
                <a16:creationId xmlns:a16="http://schemas.microsoft.com/office/drawing/2014/main" id="{0A4ED69B-7CC8-4C44-A7C7-1549F0997F60}"/>
              </a:ext>
            </a:extLst>
          </p:cNvPr>
          <p:cNvSpPr/>
          <p:nvPr/>
        </p:nvSpPr>
        <p:spPr>
          <a:xfrm>
            <a:off x="3893036" y="2514600"/>
            <a:ext cx="1821180" cy="86868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122E78A-2614-4E2F-944F-9C4AD438074D}"/>
              </a:ext>
            </a:extLst>
          </p:cNvPr>
          <p:cNvSpPr/>
          <p:nvPr/>
        </p:nvSpPr>
        <p:spPr>
          <a:xfrm>
            <a:off x="3038501" y="2918460"/>
            <a:ext cx="1286422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Conflict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5D4D34-D274-4278-8FCE-E55B55843BCF}"/>
              </a:ext>
            </a:extLst>
          </p:cNvPr>
          <p:cNvSpPr txBox="1"/>
          <p:nvPr/>
        </p:nvSpPr>
        <p:spPr>
          <a:xfrm>
            <a:off x="3090744" y="3876050"/>
            <a:ext cx="1267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Existing flow rule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FCA11F-D7E3-4F68-9556-36800F16ACA4}"/>
              </a:ext>
            </a:extLst>
          </p:cNvPr>
          <p:cNvSpPr txBox="1"/>
          <p:nvPr/>
        </p:nvSpPr>
        <p:spPr>
          <a:xfrm>
            <a:off x="3214000" y="1849130"/>
            <a:ext cx="145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e.g., Priority = 50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3E1DF9BC-1A9C-419B-A650-99AAF6797828}"/>
              </a:ext>
            </a:extLst>
          </p:cNvPr>
          <p:cNvSpPr/>
          <p:nvPr/>
        </p:nvSpPr>
        <p:spPr>
          <a:xfrm>
            <a:off x="3534897" y="2156907"/>
            <a:ext cx="358139" cy="685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434BB3-37C8-46DB-864D-7F57FF38DD57}"/>
              </a:ext>
            </a:extLst>
          </p:cNvPr>
          <p:cNvSpPr txBox="1"/>
          <p:nvPr/>
        </p:nvSpPr>
        <p:spPr>
          <a:xfrm>
            <a:off x="3175501" y="1621795"/>
            <a:ext cx="1267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New flow rule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0D776-024D-4019-8F41-11112F6F30C9}"/>
              </a:ext>
            </a:extLst>
          </p:cNvPr>
          <p:cNvSpPr txBox="1"/>
          <p:nvPr/>
        </p:nvSpPr>
        <p:spPr>
          <a:xfrm>
            <a:off x="1818728" y="1483567"/>
            <a:ext cx="112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7012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9A955C1-B203-4F02-8C7F-676A1F1BD14E}"/>
              </a:ext>
            </a:extLst>
          </p:cNvPr>
          <p:cNvSpPr/>
          <p:nvPr/>
        </p:nvSpPr>
        <p:spPr>
          <a:xfrm>
            <a:off x="3308511" y="1483567"/>
            <a:ext cx="2864499" cy="34429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72973-26F0-415F-9DB5-F8277A915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RCA : Exchange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E17E8-25A3-45AB-805B-AD2C01232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6653-9773-4FD3-ACED-3AD0A3457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964CAA-4EF1-4BD0-A3E6-59178CFC691A}"/>
              </a:ext>
            </a:extLst>
          </p:cNvPr>
          <p:cNvSpPr txBox="1"/>
          <p:nvPr/>
        </p:nvSpPr>
        <p:spPr>
          <a:xfrm>
            <a:off x="3689700" y="4069080"/>
            <a:ext cx="164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e.g., Priority = 50</a:t>
            </a:r>
          </a:p>
        </p:txBody>
      </p:sp>
      <p:sp>
        <p:nvSpPr>
          <p:cNvPr id="31" name="Explosion: 14 Points 30">
            <a:extLst>
              <a:ext uri="{FF2B5EF4-FFF2-40B4-BE49-F238E27FC236}">
                <a16:creationId xmlns:a16="http://schemas.microsoft.com/office/drawing/2014/main" id="{2E0185AC-DD26-4B06-B317-4D7DD62CF9C0}"/>
              </a:ext>
            </a:extLst>
          </p:cNvPr>
          <p:cNvSpPr/>
          <p:nvPr/>
        </p:nvSpPr>
        <p:spPr>
          <a:xfrm>
            <a:off x="4774193" y="2514600"/>
            <a:ext cx="1821180" cy="86868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Exchange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8EBCF3-ECAC-4D8A-AF1C-A87FB7A56812}"/>
              </a:ext>
            </a:extLst>
          </p:cNvPr>
          <p:cNvSpPr/>
          <p:nvPr/>
        </p:nvSpPr>
        <p:spPr>
          <a:xfrm>
            <a:off x="3800191" y="2918460"/>
            <a:ext cx="1286422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Conflict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33D66D-5F8E-497C-A6AC-D081B882D9E9}"/>
              </a:ext>
            </a:extLst>
          </p:cNvPr>
          <p:cNvCxnSpPr/>
          <p:nvPr/>
        </p:nvCxnSpPr>
        <p:spPr>
          <a:xfrm>
            <a:off x="3455933" y="2346960"/>
            <a:ext cx="0" cy="1790700"/>
          </a:xfrm>
          <a:prstGeom prst="straightConnector1">
            <a:avLst/>
          </a:prstGeom>
          <a:ln w="349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FA2BE39-A069-45A3-ADA7-1A71B170AA8C}"/>
              </a:ext>
            </a:extLst>
          </p:cNvPr>
          <p:cNvCxnSpPr/>
          <p:nvPr/>
        </p:nvCxnSpPr>
        <p:spPr>
          <a:xfrm>
            <a:off x="3659220" y="2346960"/>
            <a:ext cx="0" cy="1790700"/>
          </a:xfrm>
          <a:prstGeom prst="straightConnector1">
            <a:avLst/>
          </a:prstGeom>
          <a:ln w="34925" cmpd="sng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3C5AAFE-D653-44F5-98D9-1C868CB19DBB}"/>
              </a:ext>
            </a:extLst>
          </p:cNvPr>
          <p:cNvSpPr txBox="1"/>
          <p:nvPr/>
        </p:nvSpPr>
        <p:spPr>
          <a:xfrm>
            <a:off x="3689700" y="3876050"/>
            <a:ext cx="1267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Existing flow rule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D24C15-5CD3-44C4-8BD6-4985528D4D7C}"/>
              </a:ext>
            </a:extLst>
          </p:cNvPr>
          <p:cNvSpPr txBox="1"/>
          <p:nvPr/>
        </p:nvSpPr>
        <p:spPr>
          <a:xfrm>
            <a:off x="3900534" y="1849130"/>
            <a:ext cx="155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e.g., Priority = 100</a:t>
            </a: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822EE1ED-AA03-4A54-A09F-9D97D35A2B5A}"/>
              </a:ext>
            </a:extLst>
          </p:cNvPr>
          <p:cNvSpPr/>
          <p:nvPr/>
        </p:nvSpPr>
        <p:spPr>
          <a:xfrm>
            <a:off x="4221430" y="2156907"/>
            <a:ext cx="358139" cy="685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71A54-AA14-400A-93E1-1CA3186CAB78}"/>
              </a:ext>
            </a:extLst>
          </p:cNvPr>
          <p:cNvSpPr txBox="1"/>
          <p:nvPr/>
        </p:nvSpPr>
        <p:spPr>
          <a:xfrm>
            <a:off x="3862034" y="1621795"/>
            <a:ext cx="1267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New flow rule</a:t>
            </a:r>
          </a:p>
        </p:txBody>
      </p:sp>
    </p:spTree>
    <p:extLst>
      <p:ext uri="{BB962C8B-B14F-4D97-AF65-F5344CB8AC3E}">
        <p14:creationId xmlns:p14="http://schemas.microsoft.com/office/powerpoint/2010/main" val="260195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276A08-7FFC-4EB4-A471-0C7221C0E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951C3-F9C6-4816-B32C-D7B41C77B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7D566-4DAE-4236-9325-F338A3E6D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A20E23-AF28-46F6-83FB-793EF6C9AA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61860-8891-4BA7-8403-36C5EE686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77" y="1222391"/>
            <a:ext cx="6096697" cy="49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4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847BCE-3FB1-47F5-8D08-7AFAE617F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Five apps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185DB1-CE7C-43C2-83C2-1960B223C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Case -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A235C-E558-486A-B586-FA259336B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13D1B-E47F-4959-B15F-66DE58243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58F2B7-D274-4468-92FA-3C73DA06DD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0D2EB-AA4B-480F-B66C-BF264721B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75"/>
          <a:stretch/>
        </p:blipFill>
        <p:spPr>
          <a:xfrm>
            <a:off x="123670" y="1667778"/>
            <a:ext cx="8752701" cy="27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72C53A-6D53-46EB-9546-996138188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Refined Role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55F40-1E9B-4265-90BE-51234B335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BCD9A-329B-42FE-8543-11ABF6979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B66704-13D8-4F23-813C-BB6034946F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2D748-8937-4430-A65B-D38CA5CEB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89" y="1203522"/>
            <a:ext cx="4409699" cy="48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0DE946-4954-4288-B09C-498FB3984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Software Defined Networks (SDN)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Floodlight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SE-Floodlight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86E69-5FD4-4BB2-B71F-639C0DBD3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Introduction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5BE8-9E01-4AC0-B138-72B36E87E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A169-536B-4839-A532-8EFE16169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AE5CE9-9333-448B-9158-19CD86FBCF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6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CEDB3B-7900-4FF6-B20B-931A201C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formal authorization model for SDN apps.</a:t>
            </a:r>
          </a:p>
          <a:p>
            <a:r>
              <a:rPr lang="en-US" sz="2000" dirty="0"/>
              <a:t>An administration model. </a:t>
            </a:r>
          </a:p>
          <a:p>
            <a:r>
              <a:rPr lang="en-US" sz="2000" dirty="0"/>
              <a:t>A configuration of the formal model in a use case scenario of five apps. </a:t>
            </a:r>
          </a:p>
          <a:p>
            <a:r>
              <a:rPr lang="en-US" sz="2000" dirty="0"/>
              <a:t>A refined Role hierarchy.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Some future goals: </a:t>
            </a:r>
          </a:p>
          <a:p>
            <a:pPr lvl="1"/>
            <a:r>
              <a:rPr lang="en-US" sz="1600" dirty="0"/>
              <a:t>Extension of SE-Floodlight access control model to cover all controller resources.</a:t>
            </a:r>
          </a:p>
          <a:p>
            <a:pPr lvl="1"/>
            <a:r>
              <a:rPr lang="en-US" sz="1600" dirty="0"/>
              <a:t>An access control model following the NIST RBAC concept.</a:t>
            </a:r>
          </a:p>
          <a:p>
            <a:pPr lvl="1"/>
            <a:r>
              <a:rPr lang="en-US" sz="1600" dirty="0"/>
              <a:t>Fine-grained access control using ABAC within a holistic view to SDN resources.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C0ECD-557E-4CBC-8351-781A9F79D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6964-7869-4560-B877-96971470B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3D3DC-84B6-45E2-8711-4B25C661E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2CB8E9-527A-4071-90D6-3C01BB3B87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2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53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Thank you!</a:t>
            </a:r>
          </a:p>
          <a:p>
            <a:pPr marL="0" indent="0" algn="ctr">
              <a:buNone/>
            </a:pPr>
            <a:r>
              <a:rPr lang="en-US" sz="36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Questions?</a:t>
            </a: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abdullah.al-alaj@utsa.edu</a:t>
            </a:r>
          </a:p>
        </p:txBody>
      </p:sp>
    </p:spTree>
    <p:extLst>
      <p:ext uri="{BB962C8B-B14F-4D97-AF65-F5344CB8AC3E}">
        <p14:creationId xmlns:p14="http://schemas.microsoft.com/office/powerpoint/2010/main" val="109734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61EA1-5DA0-491E-BEC6-5ED5381E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SDN Enabler.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0AB82-D0AC-4747-A3CD-BCB8578BED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2E803-957C-448F-A9CE-87A45BA3D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1291-1E38-429D-939E-A8CE08A1A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E230FC-38B0-4CD4-8BA7-12DE3331A9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https://imgv2-1-f.scribdassets.com/img/document/117471434/original/02ee1a7fa2/1547661948?v=1">
            <a:extLst>
              <a:ext uri="{FF2B5EF4-FFF2-40B4-BE49-F238E27FC236}">
                <a16:creationId xmlns:a16="http://schemas.microsoft.com/office/drawing/2014/main" id="{229FC374-E85F-4B0A-82BA-F82A8F45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87" y="1943100"/>
            <a:ext cx="2805137" cy="27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5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7E9BA8-5045-408F-A681-B7BFBDB50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Application Authorization in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38992-1D7A-4F88-BC00-8BC7B7AB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7D91F-A435-49A3-90B0-626A9FC1D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423EFF-DBA8-4EC7-8551-23BD1C96D8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2B5B7-C087-40DE-8BA2-3D8823254FEC}"/>
              </a:ext>
            </a:extLst>
          </p:cNvPr>
          <p:cNvSpPr/>
          <p:nvPr/>
        </p:nvSpPr>
        <p:spPr>
          <a:xfrm>
            <a:off x="3448049" y="2690505"/>
            <a:ext cx="2653991" cy="11541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E70F1-D424-41E5-A28D-3B084B833653}"/>
              </a:ext>
            </a:extLst>
          </p:cNvPr>
          <p:cNvSpPr/>
          <p:nvPr/>
        </p:nvSpPr>
        <p:spPr>
          <a:xfrm>
            <a:off x="2456640" y="2231014"/>
            <a:ext cx="111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REST Calls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8EEF2-A916-469C-BC34-2D27BD399266}"/>
              </a:ext>
            </a:extLst>
          </p:cNvPr>
          <p:cNvSpPr/>
          <p:nvPr/>
        </p:nvSpPr>
        <p:spPr>
          <a:xfrm>
            <a:off x="4525390" y="3447447"/>
            <a:ext cx="1576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SDN Controller</a:t>
            </a:r>
          </a:p>
        </p:txBody>
      </p:sp>
      <p:pic>
        <p:nvPicPr>
          <p:cNvPr id="12" name="Picture 4" descr="https://imgv2-1-f.scribdassets.com/img/document/117471434/original/02ee1a7fa2/1547661948?v=1">
            <a:extLst>
              <a:ext uri="{FF2B5EF4-FFF2-40B4-BE49-F238E27FC236}">
                <a16:creationId xmlns:a16="http://schemas.microsoft.com/office/drawing/2014/main" id="{5C6CBCA8-6A9C-4E17-9B5D-6520B87F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87" y="4038810"/>
            <a:ext cx="393019" cy="3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F0CDF8-22D1-446B-B78E-41D61AE028C8}"/>
              </a:ext>
            </a:extLst>
          </p:cNvPr>
          <p:cNvCxnSpPr>
            <a:cxnSpLocks/>
          </p:cNvCxnSpPr>
          <p:nvPr/>
        </p:nvCxnSpPr>
        <p:spPr>
          <a:xfrm>
            <a:off x="4733884" y="3844656"/>
            <a:ext cx="7706" cy="68831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E98AAFA-F48A-488A-B34E-E8027F4F156D}"/>
              </a:ext>
            </a:extLst>
          </p:cNvPr>
          <p:cNvSpPr/>
          <p:nvPr/>
        </p:nvSpPr>
        <p:spPr>
          <a:xfrm>
            <a:off x="3204584" y="4039435"/>
            <a:ext cx="1140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OpenFlow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BA6BE9-8EF7-4313-B764-4D1BEE29DB84}"/>
              </a:ext>
            </a:extLst>
          </p:cNvPr>
          <p:cNvCxnSpPr>
            <a:cxnSpLocks/>
          </p:cNvCxnSpPr>
          <p:nvPr/>
        </p:nvCxnSpPr>
        <p:spPr>
          <a:xfrm>
            <a:off x="2834733" y="4532971"/>
            <a:ext cx="36576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65B2DAA-EC83-4F36-93D2-F73C748B8158}"/>
              </a:ext>
            </a:extLst>
          </p:cNvPr>
          <p:cNvSpPr/>
          <p:nvPr/>
        </p:nvSpPr>
        <p:spPr>
          <a:xfrm>
            <a:off x="3813236" y="2860664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7B5452-E199-4F40-8F9F-19A46C8218C4}"/>
              </a:ext>
            </a:extLst>
          </p:cNvPr>
          <p:cNvSpPr/>
          <p:nvPr/>
        </p:nvSpPr>
        <p:spPr>
          <a:xfrm>
            <a:off x="5583498" y="178408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1BA6C-E7FC-4926-A436-0282F3334A20}"/>
              </a:ext>
            </a:extLst>
          </p:cNvPr>
          <p:cNvSpPr/>
          <p:nvPr/>
        </p:nvSpPr>
        <p:spPr>
          <a:xfrm>
            <a:off x="6830909" y="5011131"/>
            <a:ext cx="119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plane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16B1D9-582B-4C8C-98E0-CEAB0E4B8C73}"/>
              </a:ext>
            </a:extLst>
          </p:cNvPr>
          <p:cNvCxnSpPr>
            <a:cxnSpLocks/>
          </p:cNvCxnSpPr>
          <p:nvPr/>
        </p:nvCxnSpPr>
        <p:spPr>
          <a:xfrm>
            <a:off x="5911192" y="2148618"/>
            <a:ext cx="0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588A28C-D701-4DC2-BD44-C9A07CD476C5}"/>
              </a:ext>
            </a:extLst>
          </p:cNvPr>
          <p:cNvSpPr/>
          <p:nvPr/>
        </p:nvSpPr>
        <p:spPr>
          <a:xfrm>
            <a:off x="4814566" y="178408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A80302-4AAA-46EF-AACF-D9CE6814A31A}"/>
              </a:ext>
            </a:extLst>
          </p:cNvPr>
          <p:cNvCxnSpPr>
            <a:cxnSpLocks/>
          </p:cNvCxnSpPr>
          <p:nvPr/>
        </p:nvCxnSpPr>
        <p:spPr>
          <a:xfrm>
            <a:off x="5142260" y="2148618"/>
            <a:ext cx="0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43518AA-AA6A-479D-935E-A8D95D470A15}"/>
              </a:ext>
            </a:extLst>
          </p:cNvPr>
          <p:cNvSpPr/>
          <p:nvPr/>
        </p:nvSpPr>
        <p:spPr>
          <a:xfrm>
            <a:off x="4034950" y="178408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68BB08-9411-43FE-AE1E-7A1411C9EE87}"/>
              </a:ext>
            </a:extLst>
          </p:cNvPr>
          <p:cNvCxnSpPr>
            <a:cxnSpLocks/>
          </p:cNvCxnSpPr>
          <p:nvPr/>
        </p:nvCxnSpPr>
        <p:spPr>
          <a:xfrm>
            <a:off x="4362644" y="2148618"/>
            <a:ext cx="0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7A876-F292-4121-B0C6-98AA86C0D036}"/>
              </a:ext>
            </a:extLst>
          </p:cNvPr>
          <p:cNvSpPr/>
          <p:nvPr/>
        </p:nvSpPr>
        <p:spPr>
          <a:xfrm>
            <a:off x="3247522" y="178408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28851AB-374F-4CE1-A19A-60ABC83B2B4D}"/>
              </a:ext>
            </a:extLst>
          </p:cNvPr>
          <p:cNvCxnSpPr>
            <a:cxnSpLocks/>
          </p:cNvCxnSpPr>
          <p:nvPr/>
        </p:nvCxnSpPr>
        <p:spPr>
          <a:xfrm>
            <a:off x="3575216" y="2148618"/>
            <a:ext cx="0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BA17240-320E-41D4-9052-3C8AA0B59AED}"/>
              </a:ext>
            </a:extLst>
          </p:cNvPr>
          <p:cNvSpPr/>
          <p:nvPr/>
        </p:nvSpPr>
        <p:spPr>
          <a:xfrm>
            <a:off x="2606352" y="4989704"/>
            <a:ext cx="914400" cy="37201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00F2"/>
                </a:solidFill>
              </a:rPr>
              <a:t>Switch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6F108-00CA-42B1-94B8-EF840E154829}"/>
              </a:ext>
            </a:extLst>
          </p:cNvPr>
          <p:cNvSpPr/>
          <p:nvPr/>
        </p:nvSpPr>
        <p:spPr>
          <a:xfrm>
            <a:off x="4088789" y="5174370"/>
            <a:ext cx="914400" cy="37201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00F2"/>
                </a:solidFill>
              </a:rPr>
              <a:t>Switch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F63CC7-2E97-405B-BC99-683A3180B79C}"/>
              </a:ext>
            </a:extLst>
          </p:cNvPr>
          <p:cNvSpPr/>
          <p:nvPr/>
        </p:nvSpPr>
        <p:spPr>
          <a:xfrm>
            <a:off x="5722932" y="4989704"/>
            <a:ext cx="914400" cy="37201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2800F2"/>
                </a:solidFill>
              </a:rPr>
              <a:t>Switch</a:t>
            </a:r>
            <a:endParaRPr lang="en-US" sz="1200" dirty="0">
              <a:solidFill>
                <a:srgbClr val="2800F2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2DDDDD-5E6C-4B4A-B95E-4D61834B88FB}"/>
              </a:ext>
            </a:extLst>
          </p:cNvPr>
          <p:cNvCxnSpPr>
            <a:cxnSpLocks/>
          </p:cNvCxnSpPr>
          <p:nvPr/>
        </p:nvCxnSpPr>
        <p:spPr>
          <a:xfrm>
            <a:off x="5926600" y="4514229"/>
            <a:ext cx="200224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ADD3C8-C390-4433-827C-BEA8A3AC092A}"/>
              </a:ext>
            </a:extLst>
          </p:cNvPr>
          <p:cNvCxnSpPr>
            <a:cxnSpLocks/>
          </p:cNvCxnSpPr>
          <p:nvPr/>
        </p:nvCxnSpPr>
        <p:spPr>
          <a:xfrm flipH="1">
            <a:off x="3159629" y="4529410"/>
            <a:ext cx="145853" cy="475475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3BE7ABC-3927-4EBB-A4E3-F09E6D31C229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4545989" y="4509326"/>
            <a:ext cx="10574" cy="665044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32A4C6C-24B7-40D1-AEF4-CEB64F94BBFD}"/>
              </a:ext>
            </a:extLst>
          </p:cNvPr>
          <p:cNvSpPr/>
          <p:nvPr/>
        </p:nvSpPr>
        <p:spPr>
          <a:xfrm>
            <a:off x="5096956" y="5526430"/>
            <a:ext cx="914400" cy="37201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2800F2"/>
                </a:solidFill>
              </a:rPr>
              <a:t>Switch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78CA36-F722-4E28-B56E-D3C16C77F2E2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5240991" y="4532971"/>
            <a:ext cx="313165" cy="993459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09F8E7-5247-4529-8D5E-6DB2EE85F634}"/>
              </a:ext>
            </a:extLst>
          </p:cNvPr>
          <p:cNvCxnSpPr>
            <a:stCxn id="32" idx="2"/>
            <a:endCxn id="27" idx="6"/>
          </p:cNvCxnSpPr>
          <p:nvPr/>
        </p:nvCxnSpPr>
        <p:spPr>
          <a:xfrm flipH="1" flipV="1">
            <a:off x="5003189" y="5360379"/>
            <a:ext cx="93767" cy="352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31FD968-36C5-47D3-8EFD-9880AFE9FB1B}"/>
              </a:ext>
            </a:extLst>
          </p:cNvPr>
          <p:cNvCxnSpPr>
            <a:cxnSpLocks/>
            <a:stCxn id="28" idx="3"/>
            <a:endCxn id="32" idx="7"/>
          </p:cNvCxnSpPr>
          <p:nvPr/>
        </p:nvCxnSpPr>
        <p:spPr>
          <a:xfrm>
            <a:off x="5856843" y="5307240"/>
            <a:ext cx="20602" cy="27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026A2D-82DE-4645-935E-2D29829A2479}"/>
              </a:ext>
            </a:extLst>
          </p:cNvPr>
          <p:cNvCxnSpPr>
            <a:stCxn id="26" idx="5"/>
            <a:endCxn id="26" idx="5"/>
          </p:cNvCxnSpPr>
          <p:nvPr/>
        </p:nvCxnSpPr>
        <p:spPr>
          <a:xfrm>
            <a:off x="3386841" y="5307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0997C5A-83CA-407C-A5BC-7BBAB855CCD1}"/>
              </a:ext>
            </a:extLst>
          </p:cNvPr>
          <p:cNvCxnSpPr>
            <a:cxnSpLocks/>
            <a:stCxn id="26" idx="5"/>
            <a:endCxn id="27" idx="2"/>
          </p:cNvCxnSpPr>
          <p:nvPr/>
        </p:nvCxnSpPr>
        <p:spPr>
          <a:xfrm>
            <a:off x="3386841" y="5307240"/>
            <a:ext cx="701948" cy="5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33DD719-3BEC-498D-A6DC-5E275E185A31}"/>
              </a:ext>
            </a:extLst>
          </p:cNvPr>
          <p:cNvCxnSpPr>
            <a:cxnSpLocks/>
            <a:stCxn id="28" idx="2"/>
            <a:endCxn id="27" idx="7"/>
          </p:cNvCxnSpPr>
          <p:nvPr/>
        </p:nvCxnSpPr>
        <p:spPr>
          <a:xfrm flipH="1">
            <a:off x="4869278" y="5175713"/>
            <a:ext cx="853654" cy="53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E3C3E47-1ABD-4962-A99F-30B2E23DD46D}"/>
              </a:ext>
            </a:extLst>
          </p:cNvPr>
          <p:cNvSpPr/>
          <p:nvPr/>
        </p:nvSpPr>
        <p:spPr>
          <a:xfrm>
            <a:off x="3693319" y="2968241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189EC6-329D-470C-A233-9F1623E62792}"/>
              </a:ext>
            </a:extLst>
          </p:cNvPr>
          <p:cNvSpPr/>
          <p:nvPr/>
        </p:nvSpPr>
        <p:spPr>
          <a:xfrm>
            <a:off x="3558018" y="306597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85634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EAA4AB-8EB3-4C5E-822D-7CA2AF665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Basic components</a:t>
            </a:r>
          </a:p>
          <a:p>
            <a:pPr lvl="1"/>
            <a:r>
              <a:rPr lang="en-US" sz="3600" dirty="0"/>
              <a:t>Apps (A),</a:t>
            </a:r>
          </a:p>
          <a:p>
            <a:pPr lvl="1"/>
            <a:r>
              <a:rPr lang="en-US" sz="3600" dirty="0"/>
              <a:t>Roles (R),</a:t>
            </a:r>
          </a:p>
          <a:p>
            <a:pPr lvl="1"/>
            <a:r>
              <a:rPr lang="en-US" sz="3600" dirty="0"/>
              <a:t>Data Exchange Operations (DXOP),</a:t>
            </a:r>
          </a:p>
          <a:p>
            <a:pPr lvl="1"/>
            <a:r>
              <a:rPr lang="en-US" sz="3600" dirty="0"/>
              <a:t>Types of DXOPs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7E9BA8-5045-408F-A681-B7BFBDB50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Components of the Formal Access Control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38992-1D7A-4F88-BC00-8BC7B7AB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7D91F-A435-49A3-90B0-626A9FC1D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423EFF-DBA8-4EC7-8551-23BD1C96D8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1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E19120-F69C-47AD-BF92-A5F635E08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>
            <a:normAutofit/>
          </a:bodyPr>
          <a:lstStyle/>
          <a:p>
            <a:r>
              <a:rPr lang="en-US" sz="2800" dirty="0"/>
              <a:t>Two types:</a:t>
            </a:r>
          </a:p>
          <a:p>
            <a:pPr lvl="1"/>
            <a:r>
              <a:rPr lang="en-US" sz="2800" dirty="0"/>
              <a:t>Local OpenFlow apps</a:t>
            </a:r>
          </a:p>
          <a:p>
            <a:pPr lvl="1"/>
            <a:r>
              <a:rPr lang="en-US" sz="2800" dirty="0"/>
              <a:t>Remote OpenFlow apps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B584F1-6D94-4DD9-9C9D-A29D4EA80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F79C4-898B-4DF4-8A9B-94CC2A067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B8126-C46E-4E52-AE72-36A3AD90F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E7499F-34DF-45CE-8816-7A61BE3776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3574B-7EDC-4E21-B75E-F96A51799974}"/>
              </a:ext>
            </a:extLst>
          </p:cNvPr>
          <p:cNvSpPr/>
          <p:nvPr/>
        </p:nvSpPr>
        <p:spPr>
          <a:xfrm>
            <a:off x="5706564" y="2919105"/>
            <a:ext cx="2653991" cy="11541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EF82-5F15-49B3-BD14-C56E074E3A26}"/>
              </a:ext>
            </a:extLst>
          </p:cNvPr>
          <p:cNvSpPr/>
          <p:nvPr/>
        </p:nvSpPr>
        <p:spPr>
          <a:xfrm>
            <a:off x="4715155" y="2459614"/>
            <a:ext cx="111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REST Calls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0E4B43-76D8-4902-BAD5-4949BE0FB598}"/>
              </a:ext>
            </a:extLst>
          </p:cNvPr>
          <p:cNvSpPr/>
          <p:nvPr/>
        </p:nvSpPr>
        <p:spPr>
          <a:xfrm>
            <a:off x="6783905" y="3676047"/>
            <a:ext cx="1576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SDN Controller</a:t>
            </a:r>
          </a:p>
        </p:txBody>
      </p:sp>
      <p:pic>
        <p:nvPicPr>
          <p:cNvPr id="1028" name="Picture 4" descr="https://imgv2-1-f.scribdassets.com/img/document/117471434/original/02ee1a7fa2/1547661948?v=1">
            <a:extLst>
              <a:ext uri="{FF2B5EF4-FFF2-40B4-BE49-F238E27FC236}">
                <a16:creationId xmlns:a16="http://schemas.microsoft.com/office/drawing/2014/main" id="{551C525F-0E44-4178-92F9-24F90765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02" y="4267410"/>
            <a:ext cx="393019" cy="3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98FC6F-5067-4C96-AD0F-BBB7FEFD79FA}"/>
              </a:ext>
            </a:extLst>
          </p:cNvPr>
          <p:cNvCxnSpPr>
            <a:cxnSpLocks/>
          </p:cNvCxnSpPr>
          <p:nvPr/>
        </p:nvCxnSpPr>
        <p:spPr>
          <a:xfrm>
            <a:off x="6992399" y="4073256"/>
            <a:ext cx="7706" cy="68831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75A6D07-ADD7-4733-8F40-9CF5D7C6089E}"/>
              </a:ext>
            </a:extLst>
          </p:cNvPr>
          <p:cNvSpPr/>
          <p:nvPr/>
        </p:nvSpPr>
        <p:spPr>
          <a:xfrm>
            <a:off x="5463099" y="4268035"/>
            <a:ext cx="1140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OpenFlow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AE0C16-5B22-4713-BEFE-69385F0794B1}"/>
              </a:ext>
            </a:extLst>
          </p:cNvPr>
          <p:cNvCxnSpPr>
            <a:cxnSpLocks/>
          </p:cNvCxnSpPr>
          <p:nvPr/>
        </p:nvCxnSpPr>
        <p:spPr>
          <a:xfrm>
            <a:off x="5093248" y="4761571"/>
            <a:ext cx="36576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A738AC2-9968-48F1-9668-FE93CA96A1C9}"/>
              </a:ext>
            </a:extLst>
          </p:cNvPr>
          <p:cNvSpPr/>
          <p:nvPr/>
        </p:nvSpPr>
        <p:spPr>
          <a:xfrm>
            <a:off x="6071751" y="3089264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9D3965-3872-42F2-B2A2-E180059B24E8}"/>
              </a:ext>
            </a:extLst>
          </p:cNvPr>
          <p:cNvSpPr/>
          <p:nvPr/>
        </p:nvSpPr>
        <p:spPr>
          <a:xfrm>
            <a:off x="7842013" y="201268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C53366-A5D3-4D47-AD58-CBD028D7131F}"/>
              </a:ext>
            </a:extLst>
          </p:cNvPr>
          <p:cNvCxnSpPr>
            <a:cxnSpLocks/>
          </p:cNvCxnSpPr>
          <p:nvPr/>
        </p:nvCxnSpPr>
        <p:spPr>
          <a:xfrm>
            <a:off x="8169707" y="2377218"/>
            <a:ext cx="0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02E99C0-6511-49DC-8EF2-D21872513372}"/>
              </a:ext>
            </a:extLst>
          </p:cNvPr>
          <p:cNvSpPr/>
          <p:nvPr/>
        </p:nvSpPr>
        <p:spPr>
          <a:xfrm>
            <a:off x="7073081" y="201268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07FE960-C38B-428E-96A3-8AE15A83FA47}"/>
              </a:ext>
            </a:extLst>
          </p:cNvPr>
          <p:cNvCxnSpPr>
            <a:cxnSpLocks/>
          </p:cNvCxnSpPr>
          <p:nvPr/>
        </p:nvCxnSpPr>
        <p:spPr>
          <a:xfrm>
            <a:off x="7400775" y="2377218"/>
            <a:ext cx="0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373025E-BC3D-4F8B-88F7-4A4193DADFDD}"/>
              </a:ext>
            </a:extLst>
          </p:cNvPr>
          <p:cNvSpPr/>
          <p:nvPr/>
        </p:nvSpPr>
        <p:spPr>
          <a:xfrm>
            <a:off x="6293465" y="201268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894999-DDBF-481B-A1DD-C96F4DDC03A1}"/>
              </a:ext>
            </a:extLst>
          </p:cNvPr>
          <p:cNvCxnSpPr>
            <a:cxnSpLocks/>
          </p:cNvCxnSpPr>
          <p:nvPr/>
        </p:nvCxnSpPr>
        <p:spPr>
          <a:xfrm>
            <a:off x="6621159" y="2377218"/>
            <a:ext cx="0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2D2F4AB-3C36-4747-8FEA-89391FBB3E0E}"/>
              </a:ext>
            </a:extLst>
          </p:cNvPr>
          <p:cNvSpPr/>
          <p:nvPr/>
        </p:nvSpPr>
        <p:spPr>
          <a:xfrm>
            <a:off x="5506037" y="201268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4C3F310-4488-46BD-9C0A-9EC56206FE2E}"/>
              </a:ext>
            </a:extLst>
          </p:cNvPr>
          <p:cNvCxnSpPr>
            <a:cxnSpLocks/>
          </p:cNvCxnSpPr>
          <p:nvPr/>
        </p:nvCxnSpPr>
        <p:spPr>
          <a:xfrm>
            <a:off x="5833731" y="2377218"/>
            <a:ext cx="0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D2AAE38-198E-4728-BF33-CBBB4FAB8F86}"/>
              </a:ext>
            </a:extLst>
          </p:cNvPr>
          <p:cNvSpPr/>
          <p:nvPr/>
        </p:nvSpPr>
        <p:spPr>
          <a:xfrm>
            <a:off x="4864867" y="5218304"/>
            <a:ext cx="914400" cy="37201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00F2"/>
                </a:solidFill>
              </a:rPr>
              <a:t>Switch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17A98D-7FA4-4D32-B833-73B846611DFF}"/>
              </a:ext>
            </a:extLst>
          </p:cNvPr>
          <p:cNvSpPr/>
          <p:nvPr/>
        </p:nvSpPr>
        <p:spPr>
          <a:xfrm>
            <a:off x="6347304" y="5402970"/>
            <a:ext cx="914400" cy="37201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00F2"/>
                </a:solidFill>
              </a:rPr>
              <a:t>Switch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D7A7734-737B-480F-B277-2473417F2BBA}"/>
              </a:ext>
            </a:extLst>
          </p:cNvPr>
          <p:cNvSpPr/>
          <p:nvPr/>
        </p:nvSpPr>
        <p:spPr>
          <a:xfrm>
            <a:off x="7981447" y="5218304"/>
            <a:ext cx="914400" cy="37201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2800F2"/>
                </a:solidFill>
              </a:rPr>
              <a:t>Switch</a:t>
            </a:r>
            <a:endParaRPr lang="en-US" sz="1200" dirty="0">
              <a:solidFill>
                <a:srgbClr val="2800F2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702EED9-9197-4DF4-99F8-F6F466F8E355}"/>
              </a:ext>
            </a:extLst>
          </p:cNvPr>
          <p:cNvCxnSpPr>
            <a:cxnSpLocks/>
          </p:cNvCxnSpPr>
          <p:nvPr/>
        </p:nvCxnSpPr>
        <p:spPr>
          <a:xfrm>
            <a:off x="8185115" y="4742829"/>
            <a:ext cx="200224" cy="50738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CC5027-7AE0-4350-ABCE-D8BB475BD2DC}"/>
              </a:ext>
            </a:extLst>
          </p:cNvPr>
          <p:cNvCxnSpPr>
            <a:cxnSpLocks/>
          </p:cNvCxnSpPr>
          <p:nvPr/>
        </p:nvCxnSpPr>
        <p:spPr>
          <a:xfrm flipH="1">
            <a:off x="5418144" y="4758010"/>
            <a:ext cx="145853" cy="475475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6659C6B-26A5-4D5E-BF29-349B17FA9A67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6804504" y="4737926"/>
            <a:ext cx="10574" cy="665044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CB425A29-BD15-4904-AD61-98003977F3AC}"/>
              </a:ext>
            </a:extLst>
          </p:cNvPr>
          <p:cNvSpPr/>
          <p:nvPr/>
        </p:nvSpPr>
        <p:spPr>
          <a:xfrm>
            <a:off x="7355471" y="5755030"/>
            <a:ext cx="914400" cy="37201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2800F2"/>
                </a:solidFill>
              </a:rPr>
              <a:t>Switch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FFA0A17-A0BC-4811-B015-A6E8A1F3FB90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7499506" y="4761571"/>
            <a:ext cx="313165" cy="993459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B206992-359E-486B-B32C-E5E732048C30}"/>
              </a:ext>
            </a:extLst>
          </p:cNvPr>
          <p:cNvCxnSpPr>
            <a:stCxn id="61" idx="2"/>
            <a:endCxn id="52" idx="6"/>
          </p:cNvCxnSpPr>
          <p:nvPr/>
        </p:nvCxnSpPr>
        <p:spPr>
          <a:xfrm flipH="1" flipV="1">
            <a:off x="7261704" y="5588979"/>
            <a:ext cx="93767" cy="352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C1E25424-61D6-4651-810B-3A80122E438C}"/>
              </a:ext>
            </a:extLst>
          </p:cNvPr>
          <p:cNvCxnSpPr>
            <a:cxnSpLocks/>
            <a:stCxn id="53" idx="3"/>
            <a:endCxn id="61" idx="7"/>
          </p:cNvCxnSpPr>
          <p:nvPr/>
        </p:nvCxnSpPr>
        <p:spPr>
          <a:xfrm>
            <a:off x="8115358" y="5535840"/>
            <a:ext cx="20602" cy="27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94427F81-9128-449F-A0CE-CF14EF0C504E}"/>
              </a:ext>
            </a:extLst>
          </p:cNvPr>
          <p:cNvCxnSpPr>
            <a:stCxn id="42" idx="5"/>
            <a:endCxn id="42" idx="5"/>
          </p:cNvCxnSpPr>
          <p:nvPr/>
        </p:nvCxnSpPr>
        <p:spPr>
          <a:xfrm>
            <a:off x="5645356" y="5535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8B909FB2-E019-43E1-813A-F487F556D159}"/>
              </a:ext>
            </a:extLst>
          </p:cNvPr>
          <p:cNvCxnSpPr>
            <a:cxnSpLocks/>
            <a:stCxn id="42" idx="5"/>
            <a:endCxn id="52" idx="2"/>
          </p:cNvCxnSpPr>
          <p:nvPr/>
        </p:nvCxnSpPr>
        <p:spPr>
          <a:xfrm>
            <a:off x="5645356" y="5535840"/>
            <a:ext cx="701948" cy="5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3AAB4238-9830-4EDA-83CA-009A10B5B9B3}"/>
              </a:ext>
            </a:extLst>
          </p:cNvPr>
          <p:cNvCxnSpPr>
            <a:cxnSpLocks/>
            <a:stCxn id="53" idx="2"/>
            <a:endCxn id="52" idx="7"/>
          </p:cNvCxnSpPr>
          <p:nvPr/>
        </p:nvCxnSpPr>
        <p:spPr>
          <a:xfrm flipH="1">
            <a:off x="7127793" y="5404313"/>
            <a:ext cx="853654" cy="53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C12E6DAE-C414-4D3F-87EC-829C8A82B502}"/>
              </a:ext>
            </a:extLst>
          </p:cNvPr>
          <p:cNvSpPr/>
          <p:nvPr/>
        </p:nvSpPr>
        <p:spPr>
          <a:xfrm>
            <a:off x="5951834" y="3196841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9CB29A7-5F54-4900-B187-7E05E3AA8C83}"/>
              </a:ext>
            </a:extLst>
          </p:cNvPr>
          <p:cNvSpPr/>
          <p:nvPr/>
        </p:nvSpPr>
        <p:spPr>
          <a:xfrm>
            <a:off x="5816533" y="3294576"/>
            <a:ext cx="710732" cy="356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171574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0AF095-42BA-488F-BCE7-8B43B2588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main purposes:</a:t>
            </a:r>
          </a:p>
          <a:p>
            <a:pPr lvl="1"/>
            <a:r>
              <a:rPr lang="en-US" sz="2800" dirty="0"/>
              <a:t>App permission authorization</a:t>
            </a:r>
          </a:p>
          <a:p>
            <a:pPr lvl="1"/>
            <a:r>
              <a:rPr lang="en-US" sz="2800" dirty="0"/>
              <a:t>Flow rule conflict resolution.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BFD77C-DCC3-4325-926D-7468FD904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Roles in SE-Floodlight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FD4D1-4CD6-4C06-A318-441FF5A0C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126C4-C1C3-4138-84CA-5C1EE8D61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E8B933-628A-41AA-AABC-5DB5C921A6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8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48DA47-805B-4A4A-AA98-3CB5DD93C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 algn="ctr"/>
            <a:r>
              <a:rPr lang="en-US" dirty="0"/>
              <a:t>Data Exchange Operations (DXOP) </a:t>
            </a:r>
            <a:br>
              <a:rPr lang="en-US" dirty="0"/>
            </a:br>
            <a:r>
              <a:rPr lang="en-US" dirty="0"/>
              <a:t>and Types of DXOPs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11E13-C81B-46D0-A132-55D8E60F9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E6E4-DC70-439C-A5E1-FA78A9E70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E577F2-6E15-4836-94FF-4A38203A76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6EDEF-AD9E-45E0-8ED4-AC74B97898CC}"/>
              </a:ext>
            </a:extLst>
          </p:cNvPr>
          <p:cNvSpPr/>
          <p:nvPr/>
        </p:nvSpPr>
        <p:spPr>
          <a:xfrm>
            <a:off x="4699178" y="2597950"/>
            <a:ext cx="1648913" cy="36933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‘Flow rule mod’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6E037-460C-4441-B4DE-C9B3EA487519}"/>
              </a:ext>
            </a:extLst>
          </p:cNvPr>
          <p:cNvSpPr txBox="1"/>
          <p:nvPr/>
        </p:nvSpPr>
        <p:spPr>
          <a:xfrm>
            <a:off x="2240740" y="2043952"/>
            <a:ext cx="1890454" cy="147732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US" dirty="0"/>
              <a:t>add</a:t>
            </a:r>
          </a:p>
          <a:p>
            <a:pPr lvl="1"/>
            <a:r>
              <a:rPr lang="en-US" dirty="0"/>
              <a:t>modify</a:t>
            </a:r>
          </a:p>
          <a:p>
            <a:pPr lvl="1"/>
            <a:r>
              <a:rPr lang="en-US" dirty="0" err="1"/>
              <a:t>modify_strict</a:t>
            </a:r>
            <a:endParaRPr lang="en-US" dirty="0"/>
          </a:p>
          <a:p>
            <a:pPr lvl="1"/>
            <a:r>
              <a:rPr lang="en-US" dirty="0"/>
              <a:t>delete</a:t>
            </a:r>
          </a:p>
          <a:p>
            <a:pPr lvl="1"/>
            <a:r>
              <a:rPr lang="en-US" dirty="0" err="1"/>
              <a:t>delete_strict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B06667-68F5-47A9-BEAA-13448B974F1D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4131194" y="2782616"/>
            <a:ext cx="567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8B6007-62CE-4745-A771-91094551CE5C}"/>
              </a:ext>
            </a:extLst>
          </p:cNvPr>
          <p:cNvSpPr/>
          <p:nvPr/>
        </p:nvSpPr>
        <p:spPr>
          <a:xfrm>
            <a:off x="4613834" y="2967282"/>
            <a:ext cx="1948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OFPT_FLOW_MOD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BCA4B-8E5A-449C-9B8B-8DB183910AA6}"/>
              </a:ext>
            </a:extLst>
          </p:cNvPr>
          <p:cNvSpPr/>
          <p:nvPr/>
        </p:nvSpPr>
        <p:spPr>
          <a:xfrm>
            <a:off x="4699178" y="4193668"/>
            <a:ext cx="2181816" cy="36933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‘Switch stats request’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7738B9-4E31-41FA-8854-B63CD26B9E27}"/>
              </a:ext>
            </a:extLst>
          </p:cNvPr>
          <p:cNvSpPr txBox="1"/>
          <p:nvPr/>
        </p:nvSpPr>
        <p:spPr>
          <a:xfrm>
            <a:off x="2240739" y="3639670"/>
            <a:ext cx="2001061" cy="147732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flows</a:t>
            </a:r>
          </a:p>
          <a:p>
            <a:pPr lvl="1"/>
            <a:r>
              <a:rPr lang="en-US" dirty="0"/>
              <a:t>ports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Queues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D504A7-606E-46C8-A4FD-B27FD4F15C94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4241800" y="4378334"/>
            <a:ext cx="457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04BD8ED-7F55-4C1D-B95B-CADBEFCAAC34}"/>
              </a:ext>
            </a:extLst>
          </p:cNvPr>
          <p:cNvSpPr/>
          <p:nvPr/>
        </p:nvSpPr>
        <p:spPr>
          <a:xfrm>
            <a:off x="4608724" y="4542575"/>
            <a:ext cx="229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OFPT_STATS_REQUEST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5A7AF1-E775-4FD9-AC10-3A65DBA1801E}"/>
              </a:ext>
            </a:extLst>
          </p:cNvPr>
          <p:cNvSpPr/>
          <p:nvPr/>
        </p:nvSpPr>
        <p:spPr>
          <a:xfrm>
            <a:off x="999208" y="2611196"/>
            <a:ext cx="101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flow rule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C9E1A5-A634-418E-A185-5DAB233564FC}"/>
              </a:ext>
            </a:extLst>
          </p:cNvPr>
          <p:cNvSpPr/>
          <p:nvPr/>
        </p:nvSpPr>
        <p:spPr>
          <a:xfrm>
            <a:off x="1044285" y="3916669"/>
            <a:ext cx="106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queries</a:t>
            </a:r>
          </a:p>
          <a:p>
            <a:r>
              <a:rPr lang="en-US" dirty="0"/>
              <a:t>for </a:t>
            </a:r>
          </a:p>
          <a:p>
            <a:r>
              <a:rPr lang="en-US" dirty="0"/>
              <a:t>statistics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845836-92F5-4B53-87B5-5D4200B80BD8}"/>
              </a:ext>
            </a:extLst>
          </p:cNvPr>
          <p:cNvSpPr/>
          <p:nvPr/>
        </p:nvSpPr>
        <p:spPr>
          <a:xfrm>
            <a:off x="1772455" y="1439918"/>
            <a:ext cx="2741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Data Exchange Operations </a:t>
            </a:r>
          </a:p>
          <a:p>
            <a:pPr algn="ctr"/>
            <a:r>
              <a:rPr lang="en-US" b="1" dirty="0"/>
              <a:t>(DXOP)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903236-7B4C-4235-8EDC-09343A35F966}"/>
              </a:ext>
            </a:extLst>
          </p:cNvPr>
          <p:cNvSpPr/>
          <p:nvPr/>
        </p:nvSpPr>
        <p:spPr>
          <a:xfrm>
            <a:off x="4548944" y="1441180"/>
            <a:ext cx="1722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Operation types</a:t>
            </a:r>
          </a:p>
          <a:p>
            <a:pPr algn="ctr"/>
            <a:r>
              <a:rPr lang="en-US" b="1" dirty="0"/>
              <a:t>(T)</a:t>
            </a:r>
          </a:p>
        </p:txBody>
      </p:sp>
    </p:spTree>
    <p:extLst>
      <p:ext uri="{BB962C8B-B14F-4D97-AF65-F5344CB8AC3E}">
        <p14:creationId xmlns:p14="http://schemas.microsoft.com/office/powerpoint/2010/main" val="111187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4CE936-B215-4E9C-A42D-72FAEF6C8A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dirty="0"/>
              <a:t>Types</a:t>
            </a:r>
            <a:r>
              <a:rPr lang="en-US" sz="2000" dirty="0"/>
              <a:t> of Data Exchange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9416E-6EE5-4A60-B686-D02D4C579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69C87-C039-4F37-8FCE-F54B8D377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82E5C2-2BE2-42DA-9C8E-7A29F0DC06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75CB5-186F-4653-BD77-08D2C1E2F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76" y="1038678"/>
            <a:ext cx="5555166" cy="4958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22CD4F-59FC-493C-9D8D-F04AD308C040}"/>
              </a:ext>
            </a:extLst>
          </p:cNvPr>
          <p:cNvSpPr/>
          <p:nvPr/>
        </p:nvSpPr>
        <p:spPr>
          <a:xfrm>
            <a:off x="903249" y="617650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LinLibertineT"/>
              </a:rPr>
              <a:t>Porras P. A et al. 2015. Securing the Software Defined Network Control Layer. In </a:t>
            </a:r>
            <a:r>
              <a:rPr lang="en-US" sz="800" dirty="0">
                <a:latin typeface="LinLibertineTI"/>
              </a:rPr>
              <a:t>NDSS.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3AAA9-9FA4-4F91-925D-7F17A88AB7A9}"/>
              </a:ext>
            </a:extLst>
          </p:cNvPr>
          <p:cNvSpPr/>
          <p:nvPr/>
        </p:nvSpPr>
        <p:spPr>
          <a:xfrm>
            <a:off x="1479176" y="4316506"/>
            <a:ext cx="5903259" cy="28238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1AD68D-8196-4A35-8BD2-03C0285548A1}"/>
              </a:ext>
            </a:extLst>
          </p:cNvPr>
          <p:cNvSpPr/>
          <p:nvPr/>
        </p:nvSpPr>
        <p:spPr>
          <a:xfrm>
            <a:off x="1479176" y="3657600"/>
            <a:ext cx="5903259" cy="28238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89196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</Template>
  <TotalTime>0</TotalTime>
  <Words>554</Words>
  <Application>Microsoft Office PowerPoint</Application>
  <PresentationFormat>Letter Paper (8.5x11 in)</PresentationFormat>
  <Paragraphs>178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LinLibertineT</vt:lpstr>
      <vt:lpstr>LinLibertineTB</vt:lpstr>
      <vt:lpstr>LinLibertineTI</vt:lpstr>
      <vt:lpstr>Segoe UI Black</vt:lpstr>
      <vt:lpstr>Wingdings</vt:lpstr>
      <vt:lpstr>ICS-Theme</vt:lpstr>
      <vt:lpstr>A Formal Access Control Model for SE-Floodlight Controller  Abdullah Al-Alaj1, Ravi Sandhu1 and Ram Krishnan2   1Dept. of Computer Science 2Dept. of Electrical and Computer Engineering  1,2Institute for Cyber Security 1,2Center for Security and Privacy Enhanced Cloud Computing (C-SPECC) University of Texas at San Antonio, TX 78249   SDN-NFV Security 2019 Dallas, Texas, USA, March 27, 2019 </vt:lpstr>
      <vt:lpstr>Introduction</vt:lpstr>
      <vt:lpstr>OpenFlow</vt:lpstr>
      <vt:lpstr>Application Authorization in SDN</vt:lpstr>
      <vt:lpstr>Components of the Formal Access Control Model</vt:lpstr>
      <vt:lpstr>Apps</vt:lpstr>
      <vt:lpstr>Roles in SE-Floodlight </vt:lpstr>
      <vt:lpstr>Data Exchange Operations (DXOP)  and Types of DXOPs</vt:lpstr>
      <vt:lpstr>Types of Data Exchange Operations</vt:lpstr>
      <vt:lpstr>Credentials</vt:lpstr>
      <vt:lpstr>Conceptual Authorization Model</vt:lpstr>
      <vt:lpstr>Formal Model Definitions w/o Flow Rule Conflict Resolution</vt:lpstr>
      <vt:lpstr>Formal Model Definitions with Flow Rule Conflict Resolution</vt:lpstr>
      <vt:lpstr>RCA : Add case</vt:lpstr>
      <vt:lpstr>RCA : Reject case</vt:lpstr>
      <vt:lpstr>RCA : Exchange case</vt:lpstr>
      <vt:lpstr>Administrative Model</vt:lpstr>
      <vt:lpstr>Use Case - Configuration</vt:lpstr>
      <vt:lpstr>Refined Role Hierarchy</vt:lpstr>
      <vt:lpstr>Conclusion and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James Benson</dc:creator>
  <cp:lastModifiedBy>Abdullah Al-Alaj</cp:lastModifiedBy>
  <cp:revision>175</cp:revision>
  <cp:lastPrinted>2017-10-05T18:32:30Z</cp:lastPrinted>
  <dcterms:created xsi:type="dcterms:W3CDTF">2017-09-29T21:23:01Z</dcterms:created>
  <dcterms:modified xsi:type="dcterms:W3CDTF">2019-11-05T19:58:17Z</dcterms:modified>
</cp:coreProperties>
</file>